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1" r:id="rId15"/>
    <p:sldId id="270" r:id="rId16"/>
    <p:sldId id="272" r:id="rId17"/>
    <p:sldId id="273" r:id="rId18"/>
    <p:sldId id="274" r:id="rId19"/>
    <p:sldId id="276" r:id="rId20"/>
    <p:sldId id="27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DE6"/>
    <a:srgbClr val="4B1F52"/>
    <a:srgbClr val="2E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77214"/>
  </p:normalViewPr>
  <p:slideViewPr>
    <p:cSldViewPr snapToGrid="0">
      <p:cViewPr>
        <p:scale>
          <a:sx n="83" d="100"/>
          <a:sy n="83" d="100"/>
        </p:scale>
        <p:origin x="73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0A171-C62A-7F49-A2F5-779A7CAF9E1F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73B4F-BDE2-F046-BFBB-E0A52A66A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9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emocionada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aquí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todas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ustedes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hoy,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quiero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 gran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aplauso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programa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Mujeres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360. Es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iniciativa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increíble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y es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maravilloso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tantas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ustedes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aquí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virtualmente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representando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futuro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03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Söhne"/>
              </a:rPr>
              <a:t>4. </a:t>
            </a:r>
            <a:r>
              <a:rPr lang="en-US" b="1" i="0" dirty="0" err="1">
                <a:effectLst/>
                <a:latin typeface="Söhne"/>
              </a:rPr>
              <a:t>Tecnología</a:t>
            </a:r>
            <a:r>
              <a:rPr lang="en-US" b="1" i="0" dirty="0">
                <a:effectLst/>
                <a:latin typeface="Söhne"/>
              </a:rPr>
              <a:t> con Corazón y </a:t>
            </a:r>
            <a:r>
              <a:rPr lang="en-US" b="1" i="0" dirty="0" err="1">
                <a:effectLst/>
                <a:latin typeface="Söhne"/>
              </a:rPr>
              <a:t>etica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olviden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lado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humano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Sean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éticas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conscientes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impacto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siempre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piensen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cómo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puede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hacer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lugar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mejor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32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Söhne"/>
              </a:rPr>
              <a:t>5. </a:t>
            </a:r>
            <a:r>
              <a:rPr lang="en-US" b="1" i="0" dirty="0" err="1">
                <a:effectLst/>
                <a:latin typeface="Söhne"/>
              </a:rPr>
              <a:t>Siguan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Creciendo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El panorama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tecnológico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puede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velocidad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incredible. No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muchas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generaciones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atras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tenian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experiencia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alguna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telefonos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celurares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My padre 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f’in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aprendio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enviar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mensajes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texto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whatsapp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incluso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buscar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google. 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¡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adivinen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qué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?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Ustedes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pueden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mismo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tiempo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techonoloogicos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aprendiendo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adaptándose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brillando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66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¡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adivinen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qué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?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Ustedes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pueden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mismo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tiempo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techonoloogicos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aprendiendo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adaptándose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brillando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¡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adivinen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qué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?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Ustedes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pueden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mismo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tiempo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techonoloogicos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aprendiendo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adaptándose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brillando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92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¡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adivinen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qué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?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Ustedes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pueden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mismo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tiempo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techonoloogicos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aprendiendo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adaptándose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brillando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4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medida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naveguen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recuerden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no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están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solas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(CLICK) Son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parte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vasta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dinámica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comunidad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prospera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gracias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objetivos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sueños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aspiraciones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compartidos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era digital no son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esfuerzos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solitarios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; son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viajes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colaborativos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atraviesan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distancias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FISICAS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virtuales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66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abandonar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reunión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virtual,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recuerden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tienen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poder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ser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parte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increíbles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comunidades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ámbito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TECNOLOGIA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63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medida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emprendan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viaje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are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sepan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sus voces son Fuertes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incluso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sus voces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virtuales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68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Recuerden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sus ideas son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transformadoras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sus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contribuciones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invaluables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33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Sean (CLICK)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agentes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cambio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(CLICK),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visionarias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(CLICK)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líderes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estaban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destinadas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ser. 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0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Permítanme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comenzar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compartiendo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 poco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más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sobre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mí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(CLICK) Soy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originalmente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Santa Cruz, Bolivia. Soy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hija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un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fabricante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mesas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billar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carpintero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no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tuvo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oportunidad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asistir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universidad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y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madre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no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completar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secundaria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quien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cuido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mí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mis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hermanos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(CLICK) Me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gradu’e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Liceo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Senoritas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monsenor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santistevan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Santa Cruz,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atendi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univerdad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llamada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Berea College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Berea Kentucky.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(CLICK)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2022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termine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mi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doctorado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Universidad de Georgetown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Washington DC.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Llegar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donde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ahora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comenzó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 un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sueño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momento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parecía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imposible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Pero no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estaría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aquí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hubiera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todas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las personas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maravillosas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conocido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comunidades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logre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pertenecer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00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necesitan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necesita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y, juntas,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forjaremos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futuro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tecoinoligia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 que es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inclusivo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innovador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inspirador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Gracias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Mujeres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360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dedicación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causa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importante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emocionada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impacto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increíble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programa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tendrá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formación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futuro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comunidad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con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ustedes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vanguardia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¡El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futuro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suyo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;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salgan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apodérense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él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un paso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fisico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virtual a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vez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1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comunidad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seamos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sinceras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todas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estamos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juntas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incluso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estamos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miles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kilómetros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distancia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(CLICK)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asombroso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línea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es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podemos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conectarnos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colaborar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comunidades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sin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importar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dónde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encontremos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Quiero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agradcer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programa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Mjujeres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360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espacio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donde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pueden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conocer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personas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geniales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desarrollar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sus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habilidades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Son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estrellas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futuro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tecnológico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mejor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esté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preparado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recibirlas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5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Usteded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Son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estrellas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futuro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tecnológico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mejor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esté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preparado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recibirlas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23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Ahora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al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adentrarnos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fascinante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inteligencia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artificial,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recuerden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(CLICK)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comunidad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no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trata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solo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hacer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contactos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00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trata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tener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personas que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apoyen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cosas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pongan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difíciles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(CLICK), personas con las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puedan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pensar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equipo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FORMULAR IDEAS (CLICK)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(CLICK)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y personas con las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puedan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celebrar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sus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victorias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6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medida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recorran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viaje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area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cientifica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technologia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tengan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cuenta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5 puntos: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Punto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numero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1: (CLICK)</a:t>
            </a:r>
          </a:p>
          <a:p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¿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Saben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qué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es genial?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Aprender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¡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serio! El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mundo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tecnológico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está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lleno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oportunidades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para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aprender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crecer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¡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Aprovéchenlas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93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Acepten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arco iris de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perspectivas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hay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allá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afuera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diversidad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no es solo un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casillero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marca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; es lo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hace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area de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tecnología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ciencia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emocionante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Celebremos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diferentes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orígenes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ideas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todas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rarezas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hacen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únicas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52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effectLst/>
                <a:latin typeface="Söhne"/>
              </a:rPr>
              <a:t>3. El </a:t>
            </a:r>
            <a:r>
              <a:rPr lang="en-US" b="1" i="0" dirty="0" err="1">
                <a:effectLst/>
                <a:latin typeface="Söhne"/>
              </a:rPr>
              <a:t>Trabajo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en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Equipo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Hace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Realidad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los</a:t>
            </a: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effectLst/>
                <a:latin typeface="Söhne"/>
              </a:rPr>
              <a:t>Sueños</a:t>
            </a:r>
            <a:r>
              <a:rPr lang="en-US" b="1" i="0" dirty="0"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Los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mayores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avances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tecnológicos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ocurren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cuando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gente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con un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mismo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objetivo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Entonces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acérquense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colaboren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creen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cosas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asombrosas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juntas. ¡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unión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está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fuerza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73B4F-BDE2-F046-BFBB-E0A52A66A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1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ABC4-4BC9-8773-EAE8-537DAEEE3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A8997-1EF1-729A-F76C-ABB75C664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B19C5-4E97-367C-3873-A49FDB324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6AFF5-388C-7D38-FFFF-F00A91DBA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A81FF-5321-6683-B433-D984C325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3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4806-69AB-5BEE-78D4-EB268F3E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641C6-1CF5-DE3D-8EA0-56CAE4C38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7CD88-D6C5-8F73-F085-3ECBCD8D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05D50-ED3B-9689-B0CE-1F74D41A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6C3FC-C053-D0E4-E2A5-B17E30F7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9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C842CD-5556-7117-8DCE-FB615D8A3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D4F59-D1D9-BA11-79DA-EE4A15252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584A2-D8DF-B037-22F1-83E2526B1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593BA-307A-D32D-7718-D9ECED41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610D6-8DE4-7CC0-6B56-2BD4B4CB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AB4A-188D-0578-AB89-9977F834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0759B-CD10-31EE-1917-337A817B2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1DA9-635E-6E3D-625C-FB5FDBFE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ADC78-F9F9-4EDF-CEA9-4DAED604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4BA2-14E3-BA72-1906-5BD0217C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7F30-C537-C2A9-7753-E55F6375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B7340-25FF-5C5C-5F7A-0BBB1176B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0D6E3-3728-AAAD-46C2-721BEEEF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6E640-64F3-E770-8BF1-A62516D4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33980-B38B-EE1B-879F-9F2011D1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7ACE-DAA4-CB78-41B1-C815DC9D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115F4-1202-4499-A226-D3CB3A2D1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D4B3B-E656-4124-D4E8-1A6018666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C87-E3EE-4591-CCF9-7C271110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65B53-CB26-A708-151D-89535054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77904-CBE6-D5EF-0D10-411AA1EA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4E40-FF53-C5B8-0EE5-142D137E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1E519-D4F6-8F24-B513-51DFE24CA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C6C57-21DF-8749-22F4-B30905990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13B9B-4926-A2D9-9441-36010D870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F4A38-50A1-CA76-FC73-FE4F62908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E0AF5-F440-4F97-C76E-55E3F6B7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40524-E4FA-BA99-8185-96552696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8F54C-B541-785A-8448-786BAF13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1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3647-43E6-4E84-909C-C9C522CC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455A0-98B0-EDD4-52AD-6CCEC669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34383-D2F1-3491-A38F-1C05AA7A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4FC67-AF69-CAE0-829A-838D4827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20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A014B-EAC7-AFEC-7122-864A4793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BAB68-DB6E-095F-C9EE-0E416E7D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8E28F-5988-A475-078B-71D36CC4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6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744F-D1E2-7267-8F5F-79558D5B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646E-02C2-3466-49DC-63EB2D87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E595DA-6B2B-41AE-C20A-5678B1D03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3FD4-0BC0-C2D7-191A-6149DA5A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3CB59-430E-3051-81A3-E3B3D5DC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21C37-EC8D-686C-CC81-4458B295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8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7130-54E7-DE14-0B83-30177EF1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8BA63-03CB-B6AC-4399-65EF74368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A51C7-83F8-5FD1-1E39-8CD3ED3E9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A0B48-0737-5255-6A7C-14EAFFA3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39C93-3DAB-85A2-C632-CA9B1231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7CA9A-20D8-AFAD-2D15-1E61E084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6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4FCAE-C9BE-6B0D-E113-5139B606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8F1EA-3F02-1607-AF41-C562EB354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23583-E7BB-16C7-824A-0FA11A0A5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2F852-9820-AB45-A1FF-F4511F80412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5884-62FE-27B8-F794-370D0F589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FA505-1587-B1A7-BC5E-6CC404371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334D3-22B0-C64B-9724-3CBAE1730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6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80CD0-609F-140C-89C7-4A1296849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676" y="557189"/>
            <a:ext cx="4899039" cy="334690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CREANDO COMUNIDAD EN EL ÁREA CIENTÍFICA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9EEA5-4CA8-3C7B-E130-FD504E850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" y="4068287"/>
            <a:ext cx="4899039" cy="2060799"/>
          </a:xfrm>
          <a:noFill/>
        </p:spPr>
        <p:txBody>
          <a:bodyPr>
            <a:normAutofit lnSpcReduction="10000"/>
          </a:bodyPr>
          <a:lstStyle/>
          <a:p>
            <a:pPr algn="l"/>
            <a:r>
              <a:rPr lang="en-US" sz="3600" dirty="0"/>
              <a:t>Dra. Joscelin Rocha Hidalgo</a:t>
            </a:r>
          </a:p>
          <a:p>
            <a:pPr algn="l"/>
            <a:r>
              <a:rPr lang="en-US" dirty="0" err="1"/>
              <a:t>Científica</a:t>
            </a:r>
            <a:r>
              <a:rPr lang="en-US" dirty="0"/>
              <a:t> postdoctoral </a:t>
            </a:r>
            <a:r>
              <a:rPr lang="en-US" dirty="0" err="1"/>
              <a:t>en</a:t>
            </a:r>
            <a:r>
              <a:rPr lang="en-US" dirty="0"/>
              <a:t> la Universidad Statal de </a:t>
            </a:r>
            <a:r>
              <a:rPr lang="en-US" dirty="0" err="1"/>
              <a:t>Pensilvania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 descr="A network of dots and lines&#10;&#10;Description automatically generated">
            <a:extLst>
              <a:ext uri="{FF2B5EF4-FFF2-40B4-BE49-F238E27FC236}">
                <a16:creationId xmlns:a16="http://schemas.microsoft.com/office/drawing/2014/main" id="{CB90C516-2B4B-2B4B-4835-CB8E498F2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l="787" r="10184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Esferas metálicas conectadas en una malla">
            <a:extLst>
              <a:ext uri="{FF2B5EF4-FFF2-40B4-BE49-F238E27FC236}">
                <a16:creationId xmlns:a16="http://schemas.microsoft.com/office/drawing/2014/main" id="{7705D59C-4C1C-4808-54B3-ED5B1CBD7D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17FC7A-8E7F-5793-7970-49816AC5B004}"/>
              </a:ext>
            </a:extLst>
          </p:cNvPr>
          <p:cNvSpPr txBox="1"/>
          <p:nvPr/>
        </p:nvSpPr>
        <p:spPr>
          <a:xfrm>
            <a:off x="838200" y="914402"/>
            <a:ext cx="10515600" cy="2985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3. EL TRABAJO EN EQUIPO HACE REALIDAD LOS SUEÑOS</a:t>
            </a:r>
          </a:p>
        </p:txBody>
      </p:sp>
    </p:spTree>
    <p:extLst>
      <p:ext uri="{BB962C8B-B14F-4D97-AF65-F5344CB8AC3E}">
        <p14:creationId xmlns:p14="http://schemas.microsoft.com/office/powerpoint/2010/main" val="331932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A49633-0141-70B4-8DBE-F84BA30DC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17FC7A-8E7F-5793-7970-49816AC5B004}"/>
              </a:ext>
            </a:extLst>
          </p:cNvPr>
          <p:cNvSpPr txBox="1"/>
          <p:nvPr/>
        </p:nvSpPr>
        <p:spPr>
          <a:xfrm>
            <a:off x="838200" y="914402"/>
            <a:ext cx="10515600" cy="2985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4. TECNOLOGÍA CON CORAZÓN Y ÉTICA</a:t>
            </a:r>
          </a:p>
        </p:txBody>
      </p:sp>
    </p:spTree>
    <p:extLst>
      <p:ext uri="{BB962C8B-B14F-4D97-AF65-F5344CB8AC3E}">
        <p14:creationId xmlns:p14="http://schemas.microsoft.com/office/powerpoint/2010/main" val="110721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Primer plano de unos brotes que crecen en las grietas de las piedras">
            <a:extLst>
              <a:ext uri="{FF2B5EF4-FFF2-40B4-BE49-F238E27FC236}">
                <a16:creationId xmlns:a16="http://schemas.microsoft.com/office/drawing/2014/main" id="{32640CB6-CE41-67DE-9F27-4AE042E2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17FC7A-8E7F-5793-7970-49816AC5B004}"/>
              </a:ext>
            </a:extLst>
          </p:cNvPr>
          <p:cNvSpPr txBox="1"/>
          <p:nvPr/>
        </p:nvSpPr>
        <p:spPr>
          <a:xfrm>
            <a:off x="838200" y="914402"/>
            <a:ext cx="10515600" cy="2985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5. SIGAN CRECIENDO</a:t>
            </a:r>
          </a:p>
        </p:txBody>
      </p:sp>
    </p:spTree>
    <p:extLst>
      <p:ext uri="{BB962C8B-B14F-4D97-AF65-F5344CB8AC3E}">
        <p14:creationId xmlns:p14="http://schemas.microsoft.com/office/powerpoint/2010/main" val="289498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upa sobre fondo claro">
            <a:extLst>
              <a:ext uri="{FF2B5EF4-FFF2-40B4-BE49-F238E27FC236}">
                <a16:creationId xmlns:a16="http://schemas.microsoft.com/office/drawing/2014/main" id="{53BDF1EE-9740-781D-9FC4-99AD32D29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26EDA-7DA9-4379-82C8-97090C85DDF1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SIGAN APRENDIENDO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lechas apuntando hacia la luz">
            <a:extLst>
              <a:ext uri="{FF2B5EF4-FFF2-40B4-BE49-F238E27FC236}">
                <a16:creationId xmlns:a16="http://schemas.microsoft.com/office/drawing/2014/main" id="{0EBF1F29-13EE-2352-A490-7BFDC414C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9028B-8EAA-CCAF-C316-0791656B0789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SIGAN ADAPTÁNDOSE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no intentando encender la luz">
            <a:extLst>
              <a:ext uri="{FF2B5EF4-FFF2-40B4-BE49-F238E27FC236}">
                <a16:creationId xmlns:a16="http://schemas.microsoft.com/office/drawing/2014/main" id="{ABC0BCC3-9FC3-87D8-09A3-F18B7E9D44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5638" r="-1" b="1007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FAC7C-10BC-924A-539F-11C2D3316506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SIGAN BRILLANDO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34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Image">
            <a:extLst>
              <a:ext uri="{FF2B5EF4-FFF2-40B4-BE49-F238E27FC236}">
                <a16:creationId xmlns:a16="http://schemas.microsoft.com/office/drawing/2014/main" id="{6B52EEB3-2C38-7F7F-24C2-649776396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" b="2"/>
          <a:stretch/>
        </p:blipFill>
        <p:spPr bwMode="auto">
          <a:xfrm>
            <a:off x="556591" y="572566"/>
            <a:ext cx="5325097" cy="31310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D9F96E7F-1CCC-1119-7F40-B64D77692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1" r="-5" b="-5"/>
          <a:stretch/>
        </p:blipFill>
        <p:spPr bwMode="auto">
          <a:xfrm>
            <a:off x="5901696" y="611402"/>
            <a:ext cx="2429504" cy="1403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1814BF2C-A000-F0C9-159A-BB166101C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4" r="2" b="7477"/>
          <a:stretch/>
        </p:blipFill>
        <p:spPr bwMode="auto">
          <a:xfrm>
            <a:off x="8334347" y="611402"/>
            <a:ext cx="3179792" cy="14031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">
            <a:extLst>
              <a:ext uri="{FF2B5EF4-FFF2-40B4-BE49-F238E27FC236}">
                <a16:creationId xmlns:a16="http://schemas.microsoft.com/office/drawing/2014/main" id="{BA88F9CE-C32C-C87E-234F-17C8FEB79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r="-3" b="-3"/>
          <a:stretch/>
        </p:blipFill>
        <p:spPr bwMode="auto">
          <a:xfrm>
            <a:off x="5891550" y="2051994"/>
            <a:ext cx="2880976" cy="1653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Image">
            <a:extLst>
              <a:ext uri="{FF2B5EF4-FFF2-40B4-BE49-F238E27FC236}">
                <a16:creationId xmlns:a16="http://schemas.microsoft.com/office/drawing/2014/main" id="{6A129CB8-CE04-7052-6881-F17559C9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9"/>
          <a:stretch/>
        </p:blipFill>
        <p:spPr bwMode="auto">
          <a:xfrm>
            <a:off x="8784193" y="2051994"/>
            <a:ext cx="2729945" cy="1653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">
            <a:extLst>
              <a:ext uri="{FF2B5EF4-FFF2-40B4-BE49-F238E27FC236}">
                <a16:creationId xmlns:a16="http://schemas.microsoft.com/office/drawing/2014/main" id="{7739CF71-070C-43A4-25FA-6A69AA2FC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0" r="2" b="15474"/>
          <a:stretch/>
        </p:blipFill>
        <p:spPr bwMode="auto">
          <a:xfrm>
            <a:off x="551992" y="3720635"/>
            <a:ext cx="5529721" cy="24928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76959CD4-1FAC-4907-C16C-AAE7BF94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4" r="2" b="10415"/>
          <a:stretch/>
        </p:blipFill>
        <p:spPr bwMode="auto">
          <a:xfrm>
            <a:off x="6033137" y="3720635"/>
            <a:ext cx="5481001" cy="24928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9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sfera con una red de nodos conectados">
            <a:extLst>
              <a:ext uri="{FF2B5EF4-FFF2-40B4-BE49-F238E27FC236}">
                <a16:creationId xmlns:a16="http://schemas.microsoft.com/office/drawing/2014/main" id="{6DFCCFD5-FE9B-B83B-14BA-2AF04A9660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677" b="223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89EA3-F75E-B7F9-B733-051BB274EAB8}"/>
              </a:ext>
            </a:extLst>
          </p:cNvPr>
          <p:cNvSpPr txBox="1"/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400" dirty="0" err="1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Ustedes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tienen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el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poder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de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crear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y ser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parte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de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estas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increíbles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comunidades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en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el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ámbito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de la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ciencia</a:t>
            </a: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y </a:t>
            </a:r>
            <a:r>
              <a:rPr lang="en-US" sz="5400" b="0" i="0" dirty="0" err="1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tecnología</a:t>
            </a:r>
            <a:endParaRPr lang="en-US" sz="5400" dirty="0">
              <a:solidFill>
                <a:srgbClr val="FFFFFF"/>
              </a:solidFill>
              <a:latin typeface="Toppan Bunkyu Midashi Gothic Extrabold" panose="020B0900000000000000" pitchFamily="34" charset="-128"/>
              <a:ea typeface="Toppan Bunkyu Midashi Gothic Extrabold" panose="020B09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691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Micrófono con iluminación escenográfica">
            <a:extLst>
              <a:ext uri="{FF2B5EF4-FFF2-40B4-BE49-F238E27FC236}">
                <a16:creationId xmlns:a16="http://schemas.microsoft.com/office/drawing/2014/main" id="{7F64718F-70D3-FE52-F26A-101DD933F1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1000"/>
          </a:blip>
          <a:srcRect t="5260" b="91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89EA3-F75E-B7F9-B733-051BB274EAB8}"/>
              </a:ext>
            </a:extLst>
          </p:cNvPr>
          <p:cNvSpPr txBox="1"/>
          <p:nvPr/>
        </p:nvSpPr>
        <p:spPr>
          <a:xfrm>
            <a:off x="3909391" y="1041411"/>
            <a:ext cx="8067923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Sus voces son FUERTES </a:t>
            </a:r>
            <a:b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</a:br>
            <a: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(</a:t>
            </a:r>
            <a:r>
              <a:rPr lang="en-US" sz="5200" dirty="0" err="1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incluso</a:t>
            </a:r>
            <a: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 sus voces </a:t>
            </a:r>
            <a:r>
              <a:rPr lang="en-US" sz="5200" dirty="0" err="1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virtuales</a:t>
            </a:r>
            <a: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91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Bombilla apagada con fondo iluminado">
            <a:extLst>
              <a:ext uri="{FF2B5EF4-FFF2-40B4-BE49-F238E27FC236}">
                <a16:creationId xmlns:a16="http://schemas.microsoft.com/office/drawing/2014/main" id="{1D9AA206-D855-7DA4-42F9-F4C5EE51F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253" b="10477"/>
          <a:stretch/>
        </p:blipFill>
        <p:spPr>
          <a:xfrm>
            <a:off x="20" y="-2"/>
            <a:ext cx="1219198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89EA3-F75E-B7F9-B733-051BB274EAB8}"/>
              </a:ext>
            </a:extLst>
          </p:cNvPr>
          <p:cNvSpPr txBox="1"/>
          <p:nvPr/>
        </p:nvSpPr>
        <p:spPr>
          <a:xfrm>
            <a:off x="1198181" y="888134"/>
            <a:ext cx="9792471" cy="205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Recuerden</a:t>
            </a:r>
            <a:r>
              <a:rPr lang="en-US" sz="54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 que sus ideas son </a:t>
            </a:r>
            <a:r>
              <a:rPr lang="en-US" sz="5400" dirty="0" err="1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transformadoras</a:t>
            </a:r>
            <a:endParaRPr lang="en-US" sz="5400" dirty="0">
              <a:solidFill>
                <a:srgbClr val="FFFFFF"/>
              </a:solidFill>
              <a:latin typeface="Toppan Bunkyu Midashi Gothic Extrabold" panose="020B0900000000000000" pitchFamily="34" charset="-128"/>
              <a:ea typeface="Toppan Bunkyu Midashi Gothic Extrabold" panose="020B0900000000000000" pitchFamily="34" charset="-128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A931C-3CDB-BC75-62F1-51EF5F68E20A}"/>
              </a:ext>
            </a:extLst>
          </p:cNvPr>
          <p:cNvSpPr txBox="1"/>
          <p:nvPr/>
        </p:nvSpPr>
        <p:spPr>
          <a:xfrm>
            <a:off x="1198181" y="2957665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y </a:t>
            </a:r>
            <a:br>
              <a:rPr lang="en-US" sz="54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</a:br>
            <a:r>
              <a:rPr lang="en-US" sz="54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sus </a:t>
            </a:r>
            <a:r>
              <a:rPr lang="en-US" sz="5400" dirty="0" err="1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contribuciones</a:t>
            </a:r>
            <a:r>
              <a:rPr lang="en-US" sz="54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son </a:t>
            </a:r>
            <a:r>
              <a:rPr lang="en-US" sz="5400" dirty="0" err="1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invaluables</a:t>
            </a:r>
            <a:endParaRPr lang="en-US" sz="5400" dirty="0">
              <a:solidFill>
                <a:srgbClr val="FFFFFF"/>
              </a:solidFill>
              <a:latin typeface="Toppan Bunkyu Midashi Gothic Extrabold" panose="020B0900000000000000" pitchFamily="34" charset="-128"/>
              <a:ea typeface="Toppan Bunkyu Midashi Gothic Extrabold" panose="020B09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6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033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8A20251-B094-64CF-2553-B7BD0DDAD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r="-2" b="-2"/>
          <a:stretch/>
        </p:blipFill>
        <p:spPr bwMode="auto">
          <a:xfrm>
            <a:off x="20" y="432"/>
            <a:ext cx="12191980" cy="42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4D6220-A788-8114-3A33-536C4EB015D8}"/>
              </a:ext>
            </a:extLst>
          </p:cNvPr>
          <p:cNvGrpSpPr/>
          <p:nvPr/>
        </p:nvGrpSpPr>
        <p:grpSpPr>
          <a:xfrm>
            <a:off x="3707210" y="4499822"/>
            <a:ext cx="4777579" cy="1646346"/>
            <a:chOff x="3508428" y="4499822"/>
            <a:chExt cx="4777579" cy="1646346"/>
          </a:xfrm>
        </p:grpSpPr>
        <p:pic>
          <p:nvPicPr>
            <p:cNvPr id="5" name="Graphic 4" descr="Clapping hands outline">
              <a:extLst>
                <a:ext uri="{FF2B5EF4-FFF2-40B4-BE49-F238E27FC236}">
                  <a16:creationId xmlns:a16="http://schemas.microsoft.com/office/drawing/2014/main" id="{1C22248A-56E7-3562-4EFE-7077B27F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40087" y="4500248"/>
              <a:ext cx="1645920" cy="1645920"/>
            </a:xfrm>
            <a:prstGeom prst="rect">
              <a:avLst/>
            </a:prstGeom>
          </p:spPr>
        </p:pic>
        <p:pic>
          <p:nvPicPr>
            <p:cNvPr id="6" name="Graphic 5" descr="Clapping hands outline">
              <a:extLst>
                <a:ext uri="{FF2B5EF4-FFF2-40B4-BE49-F238E27FC236}">
                  <a16:creationId xmlns:a16="http://schemas.microsoft.com/office/drawing/2014/main" id="{B283BC49-6A28-DCA6-973D-0F32274D2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07419" y="4499822"/>
              <a:ext cx="1645920" cy="1645920"/>
            </a:xfrm>
            <a:prstGeom prst="rect">
              <a:avLst/>
            </a:prstGeom>
          </p:spPr>
        </p:pic>
        <p:pic>
          <p:nvPicPr>
            <p:cNvPr id="8" name="Graphic 7" descr="Clapping hands outline">
              <a:extLst>
                <a:ext uri="{FF2B5EF4-FFF2-40B4-BE49-F238E27FC236}">
                  <a16:creationId xmlns:a16="http://schemas.microsoft.com/office/drawing/2014/main" id="{519BE429-7254-E4F6-3109-5F37A5DE3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08428" y="4499822"/>
              <a:ext cx="1645920" cy="1645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447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A89EA3-F75E-B7F9-B733-051BB274EAB8}"/>
              </a:ext>
            </a:extLst>
          </p:cNvPr>
          <p:cNvSpPr txBox="1"/>
          <p:nvPr/>
        </p:nvSpPr>
        <p:spPr>
          <a:xfrm>
            <a:off x="1845234" y="1305700"/>
            <a:ext cx="8501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Agentes</a:t>
            </a:r>
            <a:r>
              <a:rPr lang="en-US" sz="5400" dirty="0">
                <a:solidFill>
                  <a:schemeClr val="bg1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 de Cambio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A931C-3CDB-BC75-62F1-51EF5F68E20A}"/>
              </a:ext>
            </a:extLst>
          </p:cNvPr>
          <p:cNvSpPr txBox="1"/>
          <p:nvPr/>
        </p:nvSpPr>
        <p:spPr>
          <a:xfrm>
            <a:off x="1845233" y="3013501"/>
            <a:ext cx="8501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Visionarias</a:t>
            </a:r>
            <a:endParaRPr lang="en-US" sz="5400" dirty="0">
              <a:solidFill>
                <a:schemeClr val="bg1"/>
              </a:solidFill>
              <a:latin typeface="Toppan Bunkyu Midashi Gothic Extrabold" panose="020B0900000000000000" pitchFamily="34" charset="-128"/>
              <a:ea typeface="Toppan Bunkyu Midashi Gothic Extrabold" panose="020B09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721F2-0429-69D5-903F-04D3A188D87F}"/>
              </a:ext>
            </a:extLst>
          </p:cNvPr>
          <p:cNvSpPr txBox="1"/>
          <p:nvPr/>
        </p:nvSpPr>
        <p:spPr>
          <a:xfrm>
            <a:off x="1845234" y="4842586"/>
            <a:ext cx="8501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Líderes</a:t>
            </a:r>
            <a:endParaRPr lang="en-US" sz="5400" dirty="0">
              <a:solidFill>
                <a:schemeClr val="bg1"/>
              </a:solidFill>
              <a:latin typeface="Toppan Bunkyu Midashi Gothic Extrabold" panose="020B0900000000000000" pitchFamily="34" charset="-128"/>
              <a:ea typeface="Toppan Bunkyu Midashi Gothic Extrabold" panose="020B09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43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3000"/>
                    </a14:imgEffect>
                    <a14:imgEffect>
                      <a14:brightnessContrast bright="-23000" contrast="-2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C68208-EB92-4DCD-F16A-DE9CED9FEEA9}"/>
              </a:ext>
            </a:extLst>
          </p:cNvPr>
          <p:cNvSpPr txBox="1"/>
          <p:nvPr/>
        </p:nvSpPr>
        <p:spPr>
          <a:xfrm>
            <a:off x="1010184" y="1961322"/>
            <a:ext cx="10165218" cy="3318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400" b="0" i="0" dirty="0">
                <a:solidFill>
                  <a:srgbClr val="FFFFFF"/>
                </a:solidFill>
                <a:effectLst/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¡EL FUTURO ES SUYO PARA CREAR; SALGAN Y APODÉRENSE DE ÉL, UN PASO FÍSICO O VIRTUAL A LA VEZ!</a:t>
            </a:r>
          </a:p>
        </p:txBody>
      </p:sp>
    </p:spTree>
    <p:extLst>
      <p:ext uri="{BB962C8B-B14F-4D97-AF65-F5344CB8AC3E}">
        <p14:creationId xmlns:p14="http://schemas.microsoft.com/office/powerpoint/2010/main" val="236715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0D597BA5-A68C-13C0-F716-C5298B76F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41ED81C-4730-A672-EC84-372207ADD222}"/>
              </a:ext>
            </a:extLst>
          </p:cNvPr>
          <p:cNvSpPr txBox="1">
            <a:spLocks/>
          </p:cNvSpPr>
          <p:nvPr/>
        </p:nvSpPr>
        <p:spPr>
          <a:xfrm>
            <a:off x="5526158" y="596217"/>
            <a:ext cx="6109252" cy="7952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Dra. Joscelin Rocha Hidalgo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AAEEAD4-A320-3A3F-D398-9AF703F36755}"/>
              </a:ext>
            </a:extLst>
          </p:cNvPr>
          <p:cNvSpPr txBox="1">
            <a:spLocks/>
          </p:cNvSpPr>
          <p:nvPr/>
        </p:nvSpPr>
        <p:spPr>
          <a:xfrm>
            <a:off x="5526158" y="1590064"/>
            <a:ext cx="6109252" cy="7952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Santa Cruz, Bolivia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5C685BF-4AE2-5B4C-0664-21DE530EAD8C}"/>
              </a:ext>
            </a:extLst>
          </p:cNvPr>
          <p:cNvSpPr txBox="1">
            <a:spLocks/>
          </p:cNvSpPr>
          <p:nvPr/>
        </p:nvSpPr>
        <p:spPr>
          <a:xfrm>
            <a:off x="5526158" y="2695372"/>
            <a:ext cx="6243827" cy="7952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2010 - </a:t>
            </a:r>
            <a:r>
              <a:rPr lang="en-US" sz="3200" dirty="0" err="1"/>
              <a:t>Liceo</a:t>
            </a:r>
            <a:r>
              <a:rPr lang="en-US" sz="3200" dirty="0"/>
              <a:t> de </a:t>
            </a:r>
            <a:r>
              <a:rPr lang="en-US" sz="3200" dirty="0" err="1"/>
              <a:t>Señoritas</a:t>
            </a:r>
            <a:r>
              <a:rPr lang="en-US" sz="3200" dirty="0"/>
              <a:t> </a:t>
            </a:r>
            <a:r>
              <a:rPr lang="en-US" sz="3200" dirty="0" err="1"/>
              <a:t>Monseñor</a:t>
            </a:r>
            <a:r>
              <a:rPr lang="en-US" sz="3200" dirty="0"/>
              <a:t> </a:t>
            </a:r>
            <a:r>
              <a:rPr lang="en-US" sz="3200" dirty="0" err="1"/>
              <a:t>Santistevan</a:t>
            </a:r>
            <a:r>
              <a:rPr lang="en-US" sz="3200" dirty="0"/>
              <a:t>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AF2B458-5F7B-B333-A05B-9816544CA583}"/>
              </a:ext>
            </a:extLst>
          </p:cNvPr>
          <p:cNvSpPr txBox="1">
            <a:spLocks/>
          </p:cNvSpPr>
          <p:nvPr/>
        </p:nvSpPr>
        <p:spPr>
          <a:xfrm>
            <a:off x="5526158" y="3827316"/>
            <a:ext cx="6194596" cy="7952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2016 - Berea College, Berea-Kentucky (EEUU)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49D69DF-A7A2-7DCC-F6D7-B6A7B50CF6CF}"/>
              </a:ext>
            </a:extLst>
          </p:cNvPr>
          <p:cNvSpPr txBox="1">
            <a:spLocks/>
          </p:cNvSpPr>
          <p:nvPr/>
        </p:nvSpPr>
        <p:spPr>
          <a:xfrm>
            <a:off x="5526158" y="4983528"/>
            <a:ext cx="6380128" cy="7952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2022 - Universidad de Georgetown, Washington D.C. (EEUU)</a:t>
            </a:r>
          </a:p>
        </p:txBody>
      </p:sp>
    </p:spTree>
    <p:extLst>
      <p:ext uri="{BB962C8B-B14F-4D97-AF65-F5344CB8AC3E}">
        <p14:creationId xmlns:p14="http://schemas.microsoft.com/office/powerpoint/2010/main" val="209089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using a computer&#10;&#10;Description automatically generated">
            <a:extLst>
              <a:ext uri="{FF2B5EF4-FFF2-40B4-BE49-F238E27FC236}">
                <a16:creationId xmlns:a16="http://schemas.microsoft.com/office/drawing/2014/main" id="{BA0E988D-66BF-67AD-3F9C-F8658A836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76" r="-2" b="-2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6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pointing her finger&#10;&#10;Description automatically generated">
            <a:extLst>
              <a:ext uri="{FF2B5EF4-FFF2-40B4-BE49-F238E27FC236}">
                <a16:creationId xmlns:a16="http://schemas.microsoft.com/office/drawing/2014/main" id="{F2219C82-6A85-5298-5D7A-56977C916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88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4EF46C-283C-B6E6-A2EA-F5C50309D4FC}"/>
              </a:ext>
            </a:extLst>
          </p:cNvPr>
          <p:cNvSpPr txBox="1">
            <a:spLocks/>
          </p:cNvSpPr>
          <p:nvPr/>
        </p:nvSpPr>
        <p:spPr>
          <a:xfrm>
            <a:off x="6411533" y="980661"/>
            <a:ext cx="5210623" cy="5274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USTEDES SON LAS ESTRELLAS DEL FUTURO, Y EL MUNDO TECNOLÓGICO MEJOR ESTÉ PREPARADO PARA RECIBIRLAS.</a:t>
            </a:r>
          </a:p>
        </p:txBody>
      </p:sp>
    </p:spTree>
    <p:extLst>
      <p:ext uri="{BB962C8B-B14F-4D97-AF65-F5344CB8AC3E}">
        <p14:creationId xmlns:p14="http://schemas.microsoft.com/office/powerpoint/2010/main" val="78736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ell phone with icons on the screen&#10;&#10;Description automatically generated">
            <a:extLst>
              <a:ext uri="{FF2B5EF4-FFF2-40B4-BE49-F238E27FC236}">
                <a16:creationId xmlns:a16="http://schemas.microsoft.com/office/drawing/2014/main" id="{565D6BBF-70ED-A2A9-6F20-0623437B1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5" r="24595" b="-2"/>
          <a:stretch/>
        </p:blipFill>
        <p:spPr>
          <a:xfrm>
            <a:off x="6781801" y="-2"/>
            <a:ext cx="5410198" cy="68580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CA8122-5FE3-DF59-1003-C5760EFD6783}"/>
              </a:ext>
            </a:extLst>
          </p:cNvPr>
          <p:cNvSpPr txBox="1">
            <a:spLocks/>
          </p:cNvSpPr>
          <p:nvPr/>
        </p:nvSpPr>
        <p:spPr>
          <a:xfrm>
            <a:off x="904694" y="965713"/>
            <a:ext cx="5210623" cy="5274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48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D07006-6915-44E9-7E50-55DCEC2AAD9D}"/>
              </a:ext>
            </a:extLst>
          </p:cNvPr>
          <p:cNvSpPr txBox="1">
            <a:spLocks/>
          </p:cNvSpPr>
          <p:nvPr/>
        </p:nvSpPr>
        <p:spPr>
          <a:xfrm>
            <a:off x="1031151" y="1113183"/>
            <a:ext cx="5210623" cy="5274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</a:rPr>
              <a:t>CREAR UNA COMUNIDAD NO SE TRATA SOLO DE HACER CONTACTOS</a:t>
            </a:r>
          </a:p>
          <a:p>
            <a:endParaRPr lang="en-US" sz="4800" dirty="0">
              <a:latin typeface="Toppan Bunkyu Midashi Gothic Extrabold" panose="020B0900000000000000" pitchFamily="34" charset="-128"/>
              <a:ea typeface="Toppan Bunkyu Midashi Gothic Extrabold" panose="020B09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248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A7CE277-CD96-E469-567B-DE1CF04F2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2019"/>
          <a:stretch/>
        </p:blipFill>
        <p:spPr>
          <a:xfrm>
            <a:off x="5619252" y="3272589"/>
            <a:ext cx="6105382" cy="3585411"/>
          </a:xfrm>
          <a:prstGeom prst="rect">
            <a:avLst/>
          </a:prstGeom>
        </p:spPr>
      </p:pic>
      <p:pic>
        <p:nvPicPr>
          <p:cNvPr id="21" name="Picture 20" descr="A group of women working on a computer&#10;&#10;Description automatically generated">
            <a:extLst>
              <a:ext uri="{FF2B5EF4-FFF2-40B4-BE49-F238E27FC236}">
                <a16:creationId xmlns:a16="http://schemas.microsoft.com/office/drawing/2014/main" id="{BE6A46C9-B041-D9B6-1FC3-666C0DE21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48" r="3" b="32323"/>
          <a:stretch/>
        </p:blipFill>
        <p:spPr>
          <a:xfrm>
            <a:off x="7915502" y="-22546"/>
            <a:ext cx="3809132" cy="3139531"/>
          </a:xfrm>
          <a:prstGeom prst="rect">
            <a:avLst/>
          </a:prstGeom>
        </p:spPr>
      </p:pic>
      <p:pic>
        <p:nvPicPr>
          <p:cNvPr id="17" name="Picture 16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2AFBE5B3-2DCC-971C-4493-62F8E9C0FE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9839"/>
          <a:stretch/>
        </p:blipFill>
        <p:spPr>
          <a:xfrm>
            <a:off x="457220" y="10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15" name="Picture 14" descr="A group of women sitting at a table with laptops&#10;&#10;Description automatically generated">
            <a:extLst>
              <a:ext uri="{FF2B5EF4-FFF2-40B4-BE49-F238E27FC236}">
                <a16:creationId xmlns:a16="http://schemas.microsoft.com/office/drawing/2014/main" id="{B1EA9B22-FFD4-9DDB-6695-324BEC1995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610" b="748"/>
          <a:stretch/>
        </p:blipFill>
        <p:spPr>
          <a:xfrm>
            <a:off x="457201" y="4065776"/>
            <a:ext cx="5001186" cy="2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ila de libros abiertos">
            <a:extLst>
              <a:ext uri="{FF2B5EF4-FFF2-40B4-BE49-F238E27FC236}">
                <a16:creationId xmlns:a16="http://schemas.microsoft.com/office/drawing/2014/main" id="{9CD13D67-F0D1-C3EC-7667-1C24D32A7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7FC7A-8E7F-5793-7970-49816AC5B004}"/>
              </a:ext>
            </a:extLst>
          </p:cNvPr>
          <p:cNvSpPr txBox="1"/>
          <p:nvPr/>
        </p:nvSpPr>
        <p:spPr>
          <a:xfrm>
            <a:off x="1097280" y="325550"/>
            <a:ext cx="10058400" cy="2629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1. APRENDER ES GENIAL</a:t>
            </a:r>
          </a:p>
        </p:txBody>
      </p:sp>
    </p:spTree>
    <p:extLst>
      <p:ext uri="{BB962C8B-B14F-4D97-AF65-F5344CB8AC3E}">
        <p14:creationId xmlns:p14="http://schemas.microsoft.com/office/powerpoint/2010/main" val="122985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Huevo marrón con huevos blancos grandes">
            <a:extLst>
              <a:ext uri="{FF2B5EF4-FFF2-40B4-BE49-F238E27FC236}">
                <a16:creationId xmlns:a16="http://schemas.microsoft.com/office/drawing/2014/main" id="{13DA3B6B-0B4D-D40E-9870-5769A73DF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8301" b="669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17FC7A-8E7F-5793-7970-49816AC5B004}"/>
              </a:ext>
            </a:extLst>
          </p:cNvPr>
          <p:cNvSpPr txBox="1"/>
          <p:nvPr/>
        </p:nvSpPr>
        <p:spPr>
          <a:xfrm>
            <a:off x="838200" y="914402"/>
            <a:ext cx="10515600" cy="2985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Toppan Bunkyu Midashi Gothic Extrabold" panose="020B0900000000000000" pitchFamily="34" charset="-128"/>
                <a:ea typeface="Toppan Bunkyu Midashi Gothic Extrabold" panose="020B0900000000000000" pitchFamily="34" charset="-128"/>
                <a:cs typeface="+mj-cs"/>
              </a:rPr>
              <a:t>2. LO DIFERENTE ES BUENO</a:t>
            </a:r>
          </a:p>
        </p:txBody>
      </p:sp>
    </p:spTree>
    <p:extLst>
      <p:ext uri="{BB962C8B-B14F-4D97-AF65-F5344CB8AC3E}">
        <p14:creationId xmlns:p14="http://schemas.microsoft.com/office/powerpoint/2010/main" val="2759305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1201</Words>
  <Application>Microsoft Macintosh PowerPoint</Application>
  <PresentationFormat>Widescreen</PresentationFormat>
  <Paragraphs>85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Toppan Bunkyu Midashi Gothic Extrabold</vt:lpstr>
      <vt:lpstr>Arial</vt:lpstr>
      <vt:lpstr>Calibri</vt:lpstr>
      <vt:lpstr>Calibri Light</vt:lpstr>
      <vt:lpstr>Söhne</vt:lpstr>
      <vt:lpstr>Office Theme</vt:lpstr>
      <vt:lpstr>CREANDO COMUNIDAD EN EL ÁREA CIENTÍFICA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CREANDO COMUNIDAD EN EL ÁREA CIENTÍFICA</dc:title>
  <dc:creator>Rocha Hidalgo, Joscelin</dc:creator>
  <cp:lastModifiedBy>Rocha Hidalgo, Joscelin</cp:lastModifiedBy>
  <cp:revision>8</cp:revision>
  <dcterms:created xsi:type="dcterms:W3CDTF">2023-10-18T04:32:21Z</dcterms:created>
  <dcterms:modified xsi:type="dcterms:W3CDTF">2023-10-18T16:04:12Z</dcterms:modified>
</cp:coreProperties>
</file>